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Wood Fiber (WPC)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Plastic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Wood Fiber (WPC)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Plastic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Wood Fiber (WPC)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Plastic Decking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Material: Wood Fiber (WPC) Decking, Plastic Decking (High-Density Polyethylene (HDPE), Low-Density Polyethylene (LDPE), Polyvinyl Chloride (PVC), Polypropylene (PP), Others)
By Type: Capped Composites, Uncapped Composites
By Application: Residential, Non-Residential
By Decking Profile: Solid Composite Decking, Scalloped Composite Decking, Grooved Composite Decking, Hollow Composite Decking, Others
By Price Range: Economical, Mid-Range, Premium
By Distribution Channel: Online, Offline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COMPOSITE DECKING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ASTM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Part A: Applied Science and Manufacturing</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Code Council (ICC)</a:t>
                      </a:r>
                    </a:p>
                  </a:txBody>
                  <a:tcPr marL="9525" marR="9525" marT="9525" marB="0" anchor="ctr"/>
                </a:tc>
                <a:tc>
                  <a:txBody>
                    <a:bodyPr/>
                    <a:lstStyle/>
                    <a:p>
                      <a:pPr marL="91440" algn="l" fontAlgn="b"/>
                      <a:r>
                        <a:rPr lang="en-US" sz="1100" kern="1200" dirty="0">
                          <a:solidFill>
                            <a:schemeClr val="dk1"/>
                          </a:solidFill>
                          <a:latin typeface="+mn-lt"/>
                          <a:ea typeface="+mn-ea"/>
                          <a:cs typeface="+mn-cs"/>
                        </a:rPr>
                        <a:t>Composites Part B: Engineering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U.S. Consumer Product Safety Commission (CPSC)</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Composite Materials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The Plastics Industry Association (PLASTICS)</a:t>
                      </a:r>
                    </a:p>
                  </a:txBody>
                  <a:tcPr marL="9525" marR="9525" marT="9525" marB="0" anchor="ctr"/>
                </a:tc>
                <a:tc>
                  <a:txBody>
                    <a:bodyPr/>
                    <a:lstStyle/>
                    <a:p>
                      <a:pPr marL="91440" algn="l" fontAlgn="b"/>
                      <a:r>
                        <a:rPr lang="en-US" sz="1100" kern="1200" dirty="0">
                          <a:solidFill>
                            <a:schemeClr val="dk1"/>
                          </a:solidFill>
                          <a:latin typeface="+mn-lt"/>
                          <a:ea typeface="+mn-ea"/>
                          <a:cs typeface="+mn-cs"/>
                        </a:rPr>
                        <a:t>Construction and Building Materials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American Composites Manufacturers Association (ACMA)</a:t>
                      </a:r>
                    </a:p>
                  </a:txBody>
                  <a:tcPr marL="9525" marR="9525" marT="9525" marB="0" anchor="ctr"/>
                </a:tc>
                <a:tc>
                  <a:txBody>
                    <a:bodyPr/>
                    <a:lstStyle/>
                    <a:p>
                      <a:pPr marL="91440" algn="l" fontAlgn="b"/>
                      <a:r>
                        <a:rPr lang="en-US" sz="1100" kern="1200" dirty="0">
                          <a:solidFill>
                            <a:schemeClr val="dk1"/>
                          </a:solidFill>
                          <a:latin typeface="+mn-lt"/>
                          <a:ea typeface="+mn-ea"/>
                          <a:cs typeface="+mn-cs"/>
                        </a:rPr>
                        <a:t>Wood Science and Technology</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COMPOSITE DECKING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Composite Decking Market is valued at USD 4.9 Billion in 2024, and is expected to reach USD 16.9 Billion by 2032. The market shows a steady CAGR of 16.8% from 2025 to 2032. Rising demand for low‑maintenance, durable, and eco‑friendly outdoor living solutions is driving composite decking growth, supported by product innovation (capped composites, high‑recycled‑content formulations) and enhanced wood‑like aesthetics. Key players such as Trex, AZEK (TimberTech), Fiberon and MoistureShield compete on performance, design, and distribution, spurring premiumization and channel expansion into DIY and professional segments. Market dynamics include raw‑material and supply‑chain volatility, regulatory emphasis on sustainability, and consolidation through M&amp;A. Going forward, continued R&amp;D, customization, and international expansion will sustain adoption as consumers favor long‑term value over traditional wood.</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COMPOSITE DECKING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4.9</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16.9</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34464"/>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Sustainability and regulatory support: drives adoption of composite decking by emphasizing recycled content, reduced timber harvest. Increasing environmental regulations, green building certifications, and consumer demand for eco-friendly materials incentivize manufacturers to invest in polymers and wood-fiber composites. Incentives for sustainable construction, extended producer responsibility frameworks, and marketing around carbon footprint reduction strengthen market credibility. As builders, architects, and homeowners prioritize long-term environmental performance, composite decking gains preference over traditional wood, accelerating product innovation, supply chain investment, and mainstream acceptance globally.
Durability and low-maintenance appeal: Composite decking’s superior resistance to rot, insects, and moisture reduces replacement and upkeep costs, making it attractive to homeowners and contractors. Low maintenance requirements—no staining or sealing—translate into lower lifecycle expenditures and higher resale value. Manufacturers highlight fade and scratch resistance, extended warranties, and consistent aesthetics to win specification in new builds and renovations. As labor and time constraints pressure builders, products promising reliable performance with minimal maintenance accelerate market adoption across residential and commercial segments.</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COMPOSITE DECKING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COMPOSITE DECKING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4.9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COMPOSITE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Durability and minimal upkeep are primary reasons homeowners favor composite decking over traditional wood options. Composites combine wood fibers with recycled plastics to resist rot, splintering, and insect damage, reducing long term maintenance demands. Brands like Trex and TimberTech emphasize long lasting surface warranties and stain resistance in their marketing, reinforcing consumer confidence. Contractors and renovation shows increasingly recommend composites for busy families and rental property owners seeking reliable outdoor living spaces with lower seasonal maintenance obligations and cost predictability
Visual realism and design versatility drive demand as manufacturers produce boards that mimic natural wood grain while offering diverse color palettes and plank profiles. Capped composites and embossed textures provide fade and stain resistance, maintaining curb appeal under varied weather conditions. Manufacturers such as Fiberon and AZEK promote color options sought by architects and landscape designers specifying durable finishes for modern outdoor kitchens and poolside terraces. Consumer desire for long lasting aesthetics combines with installation features to simplify renovation decisions
Environmental sustainability is a compelling driver as composite decking often incorporates recycled plastics and reclaimed wood fibers, appealing to eco conscious consumers and green builders. Reduced reliance on virgin timber supports conservation narratives promoted by manufacturers, while some municipalities encourage durable, recyclable materials in public infrastructure and park projects. Low emission formulas and diminished chemical treatments differentiate composites from pressure treated lumber in sustainability discussions, prompting architects and homeowners choosing products aligned with corporate sustainability commitments and municipal preferences overall
Installer familiarity and evolving fastening technologies accelerate composite decking adoption among contractors and DIY enthusiasts. Grooved boards compatible with hidden fastening systems simplify installation and produce seamless surfaces that appeal to designers and homeowners looking for clean aesthetics. Manufacturers highlight robust warranties and installer training programs, encouraging builders to specify composite solutions on renovation and new build projects. Companies such as FastenMaster and Trex provide accessories that reduce installation friction, while contractor endorsements and demonstration projects validate product performance claims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Durability and Low Maintenance Driving Composite Decking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72D1B906-EB54-4F8E-B9D9-EEA9D4E2240D}"/>
              </a:ext>
            </a:extLst>
          </p:cNvPr>
          <p:cNvSpPr txBox="1"/>
          <p:nvPr/>
        </p:nvSpPr>
        <p:spPr>
          <a:xfrm>
            <a:off x="931182" y="6376772"/>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market drivers &amp; opportunities  only for representation view . </a:t>
            </a:r>
            <a:r>
              <a:rPr lang="en-US" sz="800" b="1" i="1" dirty="0">
                <a:solidFill>
                  <a:prstClr val="black"/>
                </a:solidFill>
                <a:latin typeface="Poppins"/>
                <a:sym typeface="Poppins Bold"/>
              </a:rPr>
              <a:t>Our </a:t>
            </a:r>
            <a:r>
              <a:rPr lang="en-US" sz="800" b="1" i="1">
                <a:solidFill>
                  <a:prstClr val="black"/>
                </a:solidFill>
                <a:latin typeface="Poppins"/>
                <a:sym typeface="Poppins Bold"/>
              </a:rPr>
              <a:t>details analysis </a:t>
            </a:r>
            <a:r>
              <a:rPr kumimoji="0" lang="en-US" sz="800" b="1" i="1" u="none" strike="noStrike" kern="0" cap="none" spc="0" normalizeH="0" baseline="0" noProof="0">
                <a:ln>
                  <a:noFill/>
                </a:ln>
                <a:solidFill>
                  <a:prstClr val="black"/>
                </a:solidFill>
                <a:effectLst/>
                <a:uLnTx/>
                <a:uFillTx/>
                <a:latin typeface="Poppins"/>
                <a:ea typeface="+mn-ea"/>
                <a:cs typeface="Poppins Bold"/>
                <a:sym typeface="Poppins Bold"/>
              </a:rPr>
              <a:t>will </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be covered in the Final Report.</a:t>
            </a: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Designers increasingly choose composite decking for its photorealistic wood appearance, allowing elimination of endangered hardwoods while delivering consistent color and texture. Leading manufacturers such as Trex and TimberTech employ advanced extrusion and capstock processes with embossed grain and UV-resistant pigments to mimic teak, ipe, and cedar. Architects specify these materials for façade details and terraces where uniformity matters. This trend supports high-end residential and commercial projects seeking the look of premium timbers without sourcing rare species or ongoing maintenance costs.
Customization options expand design freedom, with manufacturers offering varied board widths, grain profiles, colors, and integrated lighting channels for seamless illumination. Specifiers combine composite boards with concealed fasteners and modular rail systems to achieve bespoke layouts for rooftop bars, hotel terraces, and corporate campuses. Companies provide matching fascia, trim, and stair components for cohesive visual language. Real-world installations in hospitality sectors demonstrate how tailored composite systems replace complex carpentry, reducing installation uncertainty while meeting architects’ exacting aesthetic and functional requirements.
Long-term appearance stability is a key design driver, as capstock and pigment technologies minimize fading and staining in sun-exposed applications, preserving original color and grain detail. This reliability is prized around pools, coastal homes, and public terraces where exposure to chlorine and salt accelerates decay in natural wood. Manufacturers commonly back boards with color-retention warranties and accelerated UV testing to assure specifiers. The predictable visual outcome simplifies selection and maintenance planning for landscape architects and managers responsible for outdoor aesthetics
Regulatory restrictions on harvesting certain hardwoods and procurement policies emphasizing recycled content have prompted institutions to favor composite decking. Public agencies and developers specify recycled-content composites to align with conservation goals and corporate ESG commitments, substituting for sensitive timber species on boardwalks, promenades, and restoration sites. Manufacturers increasingly publish third-party recycled content certifications and lifecycle assessments to support bids. This shift enables clients to meet procurement standards while preserving native forests and demonstrating environmental stewardship across municipal and commercial portfolios.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Photorealistic Aesthetics and Customization Driving Composite Adoption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COMPOSITE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MATERIAL</a:t>
            </a:r>
          </a:p>
        </p:txBody>
      </p:sp>
      <p:sp>
        <p:nvSpPr>
          <p:cNvPr id="51" name="Rectangle 50"/>
          <p:cNvSpPr/>
          <p:nvPr/>
        </p:nvSpPr>
        <p:spPr>
          <a:xfrm>
            <a:off x="457200"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Wood Fiber (WPC) Decking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Plastic Decking</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Capped Composites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Uncapped Composites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Residential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Non-Residential</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DECKING PROFILE</a:t>
            </a:r>
          </a:p>
        </p:txBody>
      </p:sp>
      <p:sp>
        <p:nvSpPr>
          <p:cNvPr id="57" name="Rectangle 56"/>
          <p:cNvSpPr/>
          <p:nvPr/>
        </p:nvSpPr>
        <p:spPr>
          <a:xfrm>
            <a:off x="7333488" y="2103120"/>
            <a:ext cx="2109216" cy="123444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Solid Composite Decking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Scalloped Composite Decking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Grooved Composite Decking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Hollow Composite Decking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Others</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PRICE RANGE</a:t>
            </a:r>
          </a:p>
        </p:txBody>
      </p:sp>
      <p:sp>
        <p:nvSpPr>
          <p:cNvPr id="59" name="Rectangle 58"/>
          <p:cNvSpPr/>
          <p:nvPr/>
        </p:nvSpPr>
        <p:spPr>
          <a:xfrm>
            <a:off x="9625584"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Economical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Mid-Range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Premium</a:t>
            </a:r>
          </a:p>
        </p:txBody>
      </p:sp>
      <p:sp>
        <p:nvSpPr>
          <p:cNvPr id="60" name="Rounded Rectangle 59"/>
          <p:cNvSpPr/>
          <p:nvPr/>
        </p:nvSpPr>
        <p:spPr>
          <a:xfrm>
            <a:off x="5041392" y="333756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DISTRIBUTION CHANNEL</a:t>
            </a:r>
          </a:p>
        </p:txBody>
      </p:sp>
      <p:sp>
        <p:nvSpPr>
          <p:cNvPr id="61" name="Rectangle 60"/>
          <p:cNvSpPr/>
          <p:nvPr/>
        </p:nvSpPr>
        <p:spPr>
          <a:xfrm>
            <a:off x="5041392" y="361188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Online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Offline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Installation complexity and shortage of experienced installers hinder composite decking adoption. Composite products require precise joist spacing, ventilation allowances, and specialized fasteners; improper installation can lead to warping, drainage issues, and voided warranties. Contractors accustomed to traditional wood may make errors when fitting hidden clip systems or allowing thermal movement. For example, some builders replacing pressure treated wood with popular brands like Trex or TimberTech found retrofit challenges and increased labor time, affecting project schedules and client satisfaction and reliability.
Limited recycling infrastructure and end of life management remain major environmental challenges for composite decking. Many composite boards blend wood fibers and plastics in a composite matrix that municipal recycling programs do not accept, creating disposal dilemmas. Some manufacturers have proprietary take back or recycling initiatives, yet these programs are geographically constrained and do not fully address waste streams. Environmental groups and some consumers cite these limitations when comparing composites to sustainably sourced or reclaimed natural wood options in projects.
Consumer perception and aesthetic acceptance continue to challenge composite decking market growth. Homeowners seeking authentic wood grain and aging characteristics often prefer cedar or tropical hardwoods for historic homes, patios, and high end renovations. Reports of fading, surface chalking, or staining in certain micro climates feed skepticism among preservationists and designers. Some homeowners associations restrict synthetic appearances, while architects balancing longevity and visual authenticity specify mixed solutions like composite decking for low traffic areas and real wood for signature elements.
Fire performance concerns and inconsistent building code acceptance restrict composite decking in some applications. Certain composite formulations display distinct flame spread or melting characteristics compared with timber, prompting closer scrutiny for balcony decks, multifamily projects, and high rise installations. Local code authorities and insurers may insist on noncombustible materials or added fire protection in sensitive settings. Contractors and developers must therefore navigate varied regulations and testing standards, selecting compliant products and detailing approaches that meet safety officials and client requirements.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Installation Complexity and Skilled Labor Shortage Challenges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COMPOSITE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Technology Assessment
Value Chain Analysis
Patent Analysis
Case Studies</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COMPOSITE DECKING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Material
By Type
By Application
By Decking Profile
By Price Range
By Distribution Channel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MATERIAL</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COMPOSITE DECKING MARKET SIZE,  BY MATERIAL,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Wood Fiber (WPC) Decking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Plastic Decking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COMPOSITE DECKING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COMPOSITE DECKING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MATERIAL</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COMPOSITE DECKING MARKET SIZE,  BY MATERIAL,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Wood Fiber (WPC) Decking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Plastic Decking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MATERIAL</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COMPOSITE DECKING MARKET SIZE,  BY MATERIAL,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Wood Fiber (WPC) Decking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Plastic Decking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COMPOSITE DECKING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COMPOSITE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Composite Decking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Trex Company,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1,838</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1.2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COMPOSITE DECKING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Trex Company,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1996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1.2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1,838</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trex.com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Trex Company, Inc. designs and manufactures wood‑alternative composite decking and railing, supplying pro channels and home centers across North America and international markets. The portfolio centers on Transcend, including Lineage boards with heat‑mitigating caps and 95% recycled content. Strategy emphasizes conversion from pressure‑treated lumber, premium mix, and broader availability through distributors and retail partners. Operations are scaling with additional capacity to support seasonality and lead times. Recent updates highlight new colors and tools for specifiers, a refined channel inventory approach to reduce volatility, and continued investment in brand, recycling programs, and product innovation for outdoor living applications.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Trex Transcend Lineage is a composite decking board engineered with a heat‑mitigating cap that reflects sunlight to stay cooler in similar colors. Made from 95% recycled materials, it features an ultra‑durable shell resisting fading, staining, scratches and mold, supports hidden fasteners, offers nature‑inspired colors, and carries a 50‑year residential warranty.</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TREX COMPANY,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TREX COMPANY,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TREX COMPANY,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TREX COMPANY,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COMPOSITE DECKING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5.9. Technology Assessment</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c>
                  <a:txBody>
                    <a:bodyPr/>
                    <a:lstStyle/>
                    <a:p>
                      <a:pPr>
                        <a:defRPr sz="1100" b="1">
                          <a:solidFill>
                            <a:srgbClr val="7030A0"/>
                          </a:solidFill>
                          <a:latin typeface="Pooppins"/>
                        </a:defRPr>
                      </a:pPr>
                      <a:r>
                        <a:t>9. Composite Decking Market Size by Decking Profile (2019-2032)</a:t>
                      </a:r>
                    </a:p>
                  </a:txBody>
                  <a:tcPr>
                    <a:noFill/>
                    <a:lnL>
                      <a:noFill/>
                    </a:lnL>
                    <a:lnR>
                      <a:noFill/>
                    </a:lnR>
                    <a:lnT>
                      <a:noFill/>
                    </a:lnT>
                    <a:lnB>
                      <a:noFill/>
                    </a:lnB>
                  </a:tcPr>
                </a:tc>
              </a:tr>
              <a:tr h="349623">
                <a:tc>
                  <a:txBody>
                    <a:bodyPr/>
                    <a:lstStyle/>
                    <a:p>
                      <a:pPr>
                        <a:defRPr sz="1100" b="0">
                          <a:solidFill>
                            <a:srgbClr val="000000"/>
                          </a:solidFill>
                          <a:latin typeface="Pooppins"/>
                        </a:defRPr>
                      </a:pPr>
                      <a:r>
                        <a:t>          5.11. Patent Analysis</a:t>
                      </a:r>
                    </a:p>
                  </a:txBody>
                  <a:tcPr>
                    <a:noFill/>
                    <a:lnL>
                      <a:noFill/>
                    </a:lnL>
                    <a:lnR>
                      <a:noFill/>
                    </a:lnR>
                    <a:lnT>
                      <a:noFill/>
                    </a:lnT>
                    <a:lnB>
                      <a:noFill/>
                    </a:lnB>
                  </a:tcPr>
                </a:tc>
                <a:tc>
                  <a:txBody>
                    <a:bodyPr/>
                    <a:lstStyle/>
                    <a:p>
                      <a:pPr>
                        <a:defRPr sz="1100" b="0">
                          <a:solidFill>
                            <a:srgbClr val="000000"/>
                          </a:solidFill>
                          <a:latin typeface="Pooppins"/>
                        </a:defRPr>
                      </a:pPr>
                      <a:r>
                        <a:t>          9.1. Solid Composite Decking</a:t>
                      </a:r>
                    </a:p>
                  </a:txBody>
                  <a:tcPr>
                    <a:noFill/>
                    <a:lnL>
                      <a:noFill/>
                    </a:lnL>
                    <a:lnR>
                      <a:noFill/>
                    </a:lnR>
                    <a:lnT>
                      <a:noFill/>
                    </a:lnT>
                    <a:lnB>
                      <a:noFill/>
                    </a:lnB>
                  </a:tcPr>
                </a:tc>
              </a:tr>
              <a:tr h="349623">
                <a:tc>
                  <a:txBody>
                    <a:bodyPr/>
                    <a:lstStyle/>
                    <a:p>
                      <a:pPr>
                        <a:defRPr sz="1100" b="0">
                          <a:solidFill>
                            <a:srgbClr val="000000"/>
                          </a:solidFill>
                          <a:latin typeface="Pooppins"/>
                        </a:defRPr>
                      </a:pPr>
                      <a:r>
                        <a:t>          5.12. Case Studies</a:t>
                      </a:r>
                    </a:p>
                  </a:txBody>
                  <a:tcPr>
                    <a:noFill/>
                    <a:lnL>
                      <a:noFill/>
                    </a:lnL>
                    <a:lnR>
                      <a:noFill/>
                    </a:lnR>
                    <a:lnT>
                      <a:noFill/>
                    </a:lnT>
                    <a:lnB>
                      <a:noFill/>
                    </a:lnB>
                  </a:tcPr>
                </a:tc>
                <a:tc>
                  <a:txBody>
                    <a:bodyPr/>
                    <a:lstStyle/>
                    <a:p>
                      <a:pPr>
                        <a:defRPr sz="1100" b="0">
                          <a:solidFill>
                            <a:srgbClr val="000000"/>
                          </a:solidFill>
                          <a:latin typeface="Pooppins"/>
                        </a:defRPr>
                      </a:pPr>
                      <a:r>
                        <a:t>          9.2. Scalloped Composite Decking</a:t>
                      </a:r>
                    </a:p>
                  </a:txBody>
                  <a:tcPr>
                    <a:noFill/>
                    <a:lnL>
                      <a:noFill/>
                    </a:lnL>
                    <a:lnR>
                      <a:noFill/>
                    </a:lnR>
                    <a:lnT>
                      <a:noFill/>
                    </a:lnT>
                    <a:lnB>
                      <a:noFill/>
                    </a:lnB>
                  </a:tcPr>
                </a:tc>
              </a:tr>
              <a:tr h="349623">
                <a:tc>
                  <a:txBody>
                    <a:bodyPr/>
                    <a:lstStyle/>
                    <a:p>
                      <a:pPr>
                        <a:defRPr sz="1100" b="1">
                          <a:solidFill>
                            <a:srgbClr val="7030A0"/>
                          </a:solidFill>
                          <a:latin typeface="Pooppins"/>
                        </a:defRPr>
                      </a:pPr>
                      <a:r>
                        <a:t>6. Composite Decking Market Size by Material (2019-2032)</a:t>
                      </a:r>
                    </a:p>
                  </a:txBody>
                  <a:tcPr>
                    <a:noFill/>
                    <a:lnL>
                      <a:noFill/>
                    </a:lnL>
                    <a:lnR>
                      <a:noFill/>
                    </a:lnR>
                    <a:lnT>
                      <a:noFill/>
                    </a:lnT>
                    <a:lnB>
                      <a:noFill/>
                    </a:lnB>
                  </a:tcPr>
                </a:tc>
                <a:tc>
                  <a:txBody>
                    <a:bodyPr/>
                    <a:lstStyle/>
                    <a:p>
                      <a:pPr>
                        <a:defRPr sz="1100" b="0">
                          <a:solidFill>
                            <a:srgbClr val="000000"/>
                          </a:solidFill>
                          <a:latin typeface="Pooppins"/>
                        </a:defRPr>
                      </a:pPr>
                      <a:r>
                        <a:t>          9.3. Grooved Composite Decking</a:t>
                      </a:r>
                    </a:p>
                  </a:txBody>
                  <a:tcPr>
                    <a:noFill/>
                    <a:lnL>
                      <a:noFill/>
                    </a:lnL>
                    <a:lnR>
                      <a:noFill/>
                    </a:lnR>
                    <a:lnT>
                      <a:noFill/>
                    </a:lnT>
                    <a:lnB>
                      <a:noFill/>
                    </a:lnB>
                  </a:tcPr>
                </a:tc>
              </a:tr>
              <a:tr h="349623">
                <a:tc>
                  <a:txBody>
                    <a:bodyPr/>
                    <a:lstStyle/>
                    <a:p>
                      <a:pPr>
                        <a:defRPr sz="1100" b="0">
                          <a:solidFill>
                            <a:srgbClr val="000000"/>
                          </a:solidFill>
                          <a:latin typeface="Pooppins"/>
                        </a:defRPr>
                      </a:pPr>
                      <a:r>
                        <a:t>          6.1. Wood Fiber (WPC) Decking</a:t>
                      </a:r>
                    </a:p>
                  </a:txBody>
                  <a:tcPr>
                    <a:noFill/>
                    <a:lnL>
                      <a:noFill/>
                    </a:lnL>
                    <a:lnR>
                      <a:noFill/>
                    </a:lnR>
                    <a:lnT>
                      <a:noFill/>
                    </a:lnT>
                    <a:lnB>
                      <a:noFill/>
                    </a:lnB>
                  </a:tcPr>
                </a:tc>
                <a:tc>
                  <a:txBody>
                    <a:bodyPr/>
                    <a:lstStyle/>
                    <a:p>
                      <a:pPr>
                        <a:defRPr sz="1100" b="0">
                          <a:solidFill>
                            <a:srgbClr val="000000"/>
                          </a:solidFill>
                          <a:latin typeface="Pooppins"/>
                        </a:defRPr>
                      </a:pPr>
                      <a:r>
                        <a:t>          9.4. Hollow Composite Decking</a:t>
                      </a:r>
                    </a:p>
                  </a:txBody>
                  <a:tcPr>
                    <a:noFill/>
                    <a:lnL>
                      <a:noFill/>
                    </a:lnL>
                    <a:lnR>
                      <a:noFill/>
                    </a:lnR>
                    <a:lnT>
                      <a:noFill/>
                    </a:lnT>
                    <a:lnB>
                      <a:noFill/>
                    </a:lnB>
                  </a:tcPr>
                </a:tc>
              </a:tr>
              <a:tr h="349623">
                <a:tc>
                  <a:txBody>
                    <a:bodyPr/>
                    <a:lstStyle/>
                    <a:p>
                      <a:pPr>
                        <a:defRPr sz="1100" b="0">
                          <a:solidFill>
                            <a:srgbClr val="000000"/>
                          </a:solidFill>
                          <a:latin typeface="Pooppins"/>
                        </a:defRPr>
                      </a:pPr>
                      <a:r>
                        <a:t>          6.2. Plastic Decking</a:t>
                      </a:r>
                    </a:p>
                  </a:txBody>
                  <a:tcPr>
                    <a:noFill/>
                    <a:lnL>
                      <a:noFill/>
                    </a:lnL>
                    <a:lnR>
                      <a:noFill/>
                    </a:lnR>
                    <a:lnT>
                      <a:noFill/>
                    </a:lnT>
                    <a:lnB>
                      <a:noFill/>
                    </a:lnB>
                  </a:tcPr>
                </a:tc>
                <a:tc>
                  <a:txBody>
                    <a:bodyPr/>
                    <a:lstStyle/>
                    <a:p>
                      <a:pPr>
                        <a:defRPr sz="1100" b="0">
                          <a:solidFill>
                            <a:srgbClr val="000000"/>
                          </a:solidFill>
                          <a:latin typeface="Pooppins"/>
                        </a:defRPr>
                      </a:pPr>
                      <a:r>
                        <a:t>          9.5. Others</a:t>
                      </a:r>
                    </a:p>
                  </a:txBody>
                  <a:tcPr>
                    <a:noFill/>
                    <a:lnL>
                      <a:noFill/>
                    </a:lnL>
                    <a:lnR>
                      <a:noFill/>
                    </a:lnR>
                    <a:lnT>
                      <a:noFill/>
                    </a:lnT>
                    <a:lnB>
                      <a:noFill/>
                    </a:lnB>
                  </a:tcPr>
                </a:tc>
              </a:tr>
              <a:tr h="349623">
                <a:tc>
                  <a:txBody>
                    <a:bodyPr/>
                    <a:lstStyle/>
                    <a:p>
                      <a:pPr>
                        <a:defRPr sz="1100" b="0">
                          <a:solidFill>
                            <a:srgbClr val="000000"/>
                          </a:solidFill>
                          <a:latin typeface="Pooppins"/>
                        </a:defRPr>
                      </a:pPr>
                      <a:r>
                        <a:t>                    6.2.1. High-Density Polyethylene (HDPE)</a:t>
                      </a:r>
                    </a:p>
                  </a:txBody>
                  <a:tcPr>
                    <a:noFill/>
                    <a:lnL>
                      <a:noFill/>
                    </a:lnL>
                    <a:lnR>
                      <a:noFill/>
                    </a:lnR>
                    <a:lnT>
                      <a:noFill/>
                    </a:lnT>
                    <a:lnB>
                      <a:noFill/>
                    </a:lnB>
                  </a:tcPr>
                </a:tc>
                <a:tc>
                  <a:txBody>
                    <a:bodyPr/>
                    <a:lstStyle/>
                    <a:p>
                      <a:pPr>
                        <a:defRPr sz="1100" b="1">
                          <a:solidFill>
                            <a:srgbClr val="7030A0"/>
                          </a:solidFill>
                          <a:latin typeface="Pooppins"/>
                        </a:defRPr>
                      </a:pPr>
                      <a:r>
                        <a:t>10. Composite Decking Market Size by Price Range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6.2.2. Low-Density Polyethylene (LDPE)</a:t>
                      </a:r>
                    </a:p>
                  </a:txBody>
                  <a:tcPr>
                    <a:noFill/>
                    <a:lnL>
                      <a:noFill/>
                    </a:lnL>
                    <a:lnR>
                      <a:noFill/>
                    </a:lnR>
                    <a:lnT>
                      <a:noFill/>
                    </a:lnT>
                    <a:lnB>
                      <a:noFill/>
                    </a:lnB>
                  </a:tcPr>
                </a:tc>
                <a:tc>
                  <a:txBody>
                    <a:bodyPr/>
                    <a:lstStyle/>
                    <a:p>
                      <a:pPr>
                        <a:defRPr sz="1100" b="0">
                          <a:solidFill>
                            <a:srgbClr val="000000"/>
                          </a:solidFill>
                          <a:latin typeface="Pooppins"/>
                        </a:defRPr>
                      </a:pPr>
                      <a:r>
                        <a:t>          10.1. Economical</a:t>
                      </a:r>
                    </a:p>
                  </a:txBody>
                  <a:tcPr>
                    <a:noFill/>
                    <a:lnL>
                      <a:noFill/>
                    </a:lnL>
                    <a:lnR>
                      <a:noFill/>
                    </a:lnR>
                    <a:lnT>
                      <a:noFill/>
                    </a:lnT>
                    <a:lnB>
                      <a:noFill/>
                    </a:lnB>
                  </a:tcPr>
                </a:tc>
              </a:tr>
              <a:tr h="349623">
                <a:tc>
                  <a:txBody>
                    <a:bodyPr/>
                    <a:lstStyle/>
                    <a:p>
                      <a:pPr>
                        <a:defRPr sz="1100" b="0">
                          <a:solidFill>
                            <a:srgbClr val="000000"/>
                          </a:solidFill>
                          <a:latin typeface="Pooppins"/>
                        </a:defRPr>
                      </a:pPr>
                      <a:r>
                        <a:t>                    6.2.3. Polyvinyl Chloride (PVC)</a:t>
                      </a:r>
                    </a:p>
                  </a:txBody>
                  <a:tcPr>
                    <a:noFill/>
                    <a:lnL>
                      <a:noFill/>
                    </a:lnL>
                    <a:lnR>
                      <a:noFill/>
                    </a:lnR>
                    <a:lnT>
                      <a:noFill/>
                    </a:lnT>
                    <a:lnB>
                      <a:noFill/>
                    </a:lnB>
                  </a:tcPr>
                </a:tc>
                <a:tc>
                  <a:txBody>
                    <a:bodyPr/>
                    <a:lstStyle/>
                    <a:p>
                      <a:pPr>
                        <a:defRPr sz="1100" b="0">
                          <a:solidFill>
                            <a:srgbClr val="000000"/>
                          </a:solidFill>
                          <a:latin typeface="Pooppins"/>
                        </a:defRPr>
                      </a:pPr>
                      <a:r>
                        <a:t>          10.2. Mid-Range</a:t>
                      </a:r>
                    </a:p>
                  </a:txBody>
                  <a:tcPr>
                    <a:noFill/>
                    <a:lnL>
                      <a:noFill/>
                    </a:lnL>
                    <a:lnR>
                      <a:noFill/>
                    </a:lnR>
                    <a:lnT>
                      <a:noFill/>
                    </a:lnT>
                    <a:lnB>
                      <a:noFill/>
                    </a:lnB>
                  </a:tcPr>
                </a:tc>
              </a:tr>
              <a:tr h="349623">
                <a:tc>
                  <a:txBody>
                    <a:bodyPr/>
                    <a:lstStyle/>
                    <a:p>
                      <a:pPr>
                        <a:defRPr sz="1100" b="0">
                          <a:solidFill>
                            <a:srgbClr val="000000"/>
                          </a:solidFill>
                          <a:latin typeface="Pooppins"/>
                        </a:defRPr>
                      </a:pPr>
                      <a:r>
                        <a:t>                    6.2.4. Polypropylene (PP)</a:t>
                      </a:r>
                    </a:p>
                  </a:txBody>
                  <a:tcPr>
                    <a:noFill/>
                    <a:lnL>
                      <a:noFill/>
                    </a:lnL>
                    <a:lnR>
                      <a:noFill/>
                    </a:lnR>
                    <a:lnT>
                      <a:noFill/>
                    </a:lnT>
                    <a:lnB>
                      <a:noFill/>
                    </a:lnB>
                  </a:tcPr>
                </a:tc>
                <a:tc>
                  <a:txBody>
                    <a:bodyPr/>
                    <a:lstStyle/>
                    <a:p>
                      <a:pPr>
                        <a:defRPr sz="1100" b="0">
                          <a:solidFill>
                            <a:srgbClr val="000000"/>
                          </a:solidFill>
                          <a:latin typeface="Pooppins"/>
                        </a:defRPr>
                      </a:pPr>
                      <a:r>
                        <a:t>          10.3. Premium</a:t>
                      </a:r>
                    </a:p>
                  </a:txBody>
                  <a:tcPr>
                    <a:noFill/>
                    <a:lnL>
                      <a:noFill/>
                    </a:lnL>
                    <a:lnR>
                      <a:noFill/>
                    </a:lnR>
                    <a:lnT>
                      <a:noFill/>
                    </a:lnT>
                    <a:lnB>
                      <a:noFill/>
                    </a:lnB>
                  </a:tcPr>
                </a:tc>
              </a:tr>
              <a:tr h="349623">
                <a:tc>
                  <a:txBody>
                    <a:bodyPr/>
                    <a:lstStyle/>
                    <a:p>
                      <a:pPr>
                        <a:defRPr sz="1100" b="0">
                          <a:solidFill>
                            <a:srgbClr val="000000"/>
                          </a:solidFill>
                          <a:latin typeface="Pooppins"/>
                        </a:defRPr>
                      </a:pPr>
                      <a:r>
                        <a:t>                    6.2.5. Others</a:t>
                      </a:r>
                    </a:p>
                  </a:txBody>
                  <a:tcPr>
                    <a:noFill/>
                    <a:lnL>
                      <a:noFill/>
                    </a:lnL>
                    <a:lnR>
                      <a:noFill/>
                    </a:lnR>
                    <a:lnT>
                      <a:noFill/>
                    </a:lnT>
                    <a:lnB>
                      <a:noFill/>
                    </a:lnB>
                  </a:tcPr>
                </a:tc>
                <a:tc>
                  <a:txBody>
                    <a:bodyPr/>
                    <a:lstStyle/>
                    <a:p>
                      <a:pPr>
                        <a:defRPr sz="1100" b="1">
                          <a:solidFill>
                            <a:srgbClr val="7030A0"/>
                          </a:solidFill>
                          <a:latin typeface="Pooppins"/>
                        </a:defRPr>
                      </a:pPr>
                      <a:r>
                        <a:t>11. Composite Decking Market Size by Distribution Channel (2019-2032)</a:t>
                      </a:r>
                    </a:p>
                  </a:txBody>
                  <a:tcPr>
                    <a:noFill/>
                    <a:lnL>
                      <a:noFill/>
                    </a:lnL>
                    <a:lnR>
                      <a:noFill/>
                    </a:lnR>
                    <a:lnT>
                      <a:noFill/>
                    </a:lnT>
                    <a:lnB>
                      <a:noFill/>
                    </a:lnB>
                  </a:tcPr>
                </a:tc>
              </a:tr>
              <a:tr h="349623">
                <a:tc>
                  <a:txBody>
                    <a:bodyPr/>
                    <a:lstStyle/>
                    <a:p>
                      <a:pPr>
                        <a:defRPr sz="1100" b="1">
                          <a:solidFill>
                            <a:srgbClr val="7030A0"/>
                          </a:solidFill>
                          <a:latin typeface="Pooppins"/>
                        </a:defRPr>
                      </a:pPr>
                      <a:r>
                        <a:t>7. Composite Decking Market Size by Type (2019-2032)</a:t>
                      </a:r>
                    </a:p>
                  </a:txBody>
                  <a:tcPr>
                    <a:noFill/>
                    <a:lnL>
                      <a:noFill/>
                    </a:lnL>
                    <a:lnR>
                      <a:noFill/>
                    </a:lnR>
                    <a:lnT>
                      <a:noFill/>
                    </a:lnT>
                    <a:lnB>
                      <a:noFill/>
                    </a:lnB>
                  </a:tcPr>
                </a:tc>
                <a:tc>
                  <a:txBody>
                    <a:bodyPr/>
                    <a:lstStyle/>
                    <a:p>
                      <a:pPr>
                        <a:defRPr sz="1100" b="0">
                          <a:solidFill>
                            <a:srgbClr val="000000"/>
                          </a:solidFill>
                          <a:latin typeface="Pooppins"/>
                        </a:defRPr>
                      </a:pPr>
                      <a:r>
                        <a:t>          11.1. Online</a:t>
                      </a:r>
                    </a:p>
                  </a:txBody>
                  <a:tcPr>
                    <a:noFill/>
                    <a:lnL>
                      <a:noFill/>
                    </a:lnL>
                    <a:lnR>
                      <a:noFill/>
                    </a:lnR>
                    <a:lnT>
                      <a:noFill/>
                    </a:lnT>
                    <a:lnB>
                      <a:noFill/>
                    </a:lnB>
                  </a:tcPr>
                </a:tc>
              </a:tr>
              <a:tr h="349623">
                <a:tc>
                  <a:txBody>
                    <a:bodyPr/>
                    <a:lstStyle/>
                    <a:p>
                      <a:pPr>
                        <a:defRPr sz="1100" b="0">
                          <a:solidFill>
                            <a:srgbClr val="000000"/>
                          </a:solidFill>
                          <a:latin typeface="Pooppins"/>
                        </a:defRPr>
                      </a:pPr>
                      <a:r>
                        <a:t>          7.1. Capped Composites</a:t>
                      </a:r>
                    </a:p>
                  </a:txBody>
                  <a:tcPr>
                    <a:noFill/>
                    <a:lnL>
                      <a:noFill/>
                    </a:lnL>
                    <a:lnR>
                      <a:noFill/>
                    </a:lnR>
                    <a:lnT>
                      <a:noFill/>
                    </a:lnT>
                    <a:lnB>
                      <a:noFill/>
                    </a:lnB>
                  </a:tcPr>
                </a:tc>
                <a:tc>
                  <a:txBody>
                    <a:bodyPr/>
                    <a:lstStyle/>
                    <a:p>
                      <a:pPr>
                        <a:defRPr sz="1100" b="0">
                          <a:solidFill>
                            <a:srgbClr val="000000"/>
                          </a:solidFill>
                          <a:latin typeface="Pooppins"/>
                        </a:defRPr>
                      </a:pPr>
                      <a:r>
                        <a:t>          11.2. Offline</a:t>
                      </a:r>
                    </a:p>
                  </a:txBody>
                  <a:tcPr>
                    <a:noFill/>
                    <a:lnL>
                      <a:noFill/>
                    </a:lnL>
                    <a:lnR>
                      <a:noFill/>
                    </a:lnR>
                    <a:lnT>
                      <a:noFill/>
                    </a:lnT>
                    <a:lnB>
                      <a:noFill/>
                    </a:lnB>
                  </a:tcPr>
                </a:tc>
              </a:tr>
              <a:tr h="349623">
                <a:tc>
                  <a:txBody>
                    <a:bodyPr/>
                    <a:lstStyle/>
                    <a:p>
                      <a:pPr>
                        <a:defRPr sz="1100" b="0">
                          <a:solidFill>
                            <a:srgbClr val="000000"/>
                          </a:solidFill>
                          <a:latin typeface="Pooppins"/>
                        </a:defRPr>
                      </a:pPr>
                      <a:r>
                        <a:t>          7.2. Uncapped Composites</a:t>
                      </a:r>
                    </a:p>
                  </a:txBody>
                  <a:tcPr>
                    <a:noFill/>
                    <a:lnL>
                      <a:noFill/>
                    </a:lnL>
                    <a:lnR>
                      <a:noFill/>
                    </a:lnR>
                    <a:lnT>
                      <a:noFill/>
                    </a:lnT>
                    <a:lnB>
                      <a:noFill/>
                    </a:lnB>
                  </a:tcPr>
                </a:tc>
                <a:tc>
                  <a:txBody>
                    <a:bodyPr/>
                    <a:lstStyle/>
                    <a:p>
                      <a:pPr>
                        <a:defRPr sz="1100" b="1">
                          <a:solidFill>
                            <a:srgbClr val="7030A0"/>
                          </a:solidFill>
                          <a:latin typeface="Pooppins"/>
                        </a:defRPr>
                      </a:pPr>
                      <a:r>
                        <a:t>12. Composite Decking Market Size by Region (2019-2032)</a:t>
                      </a:r>
                    </a:p>
                  </a:txBody>
                  <a:tcPr>
                    <a:noFill/>
                    <a:lnL>
                      <a:noFill/>
                    </a:lnL>
                    <a:lnR>
                      <a:noFill/>
                    </a:lnR>
                    <a:lnT>
                      <a:noFill/>
                    </a:lnT>
                    <a:lnB>
                      <a:noFill/>
                    </a:lnB>
                  </a:tcPr>
                </a:tc>
              </a:tr>
              <a:tr h="349623">
                <a:tc>
                  <a:txBody>
                    <a:bodyPr/>
                    <a:lstStyle/>
                    <a:p>
                      <a:pPr>
                        <a:defRPr sz="1100" b="1">
                          <a:solidFill>
                            <a:srgbClr val="7030A0"/>
                          </a:solidFill>
                          <a:latin typeface="Pooppins"/>
                        </a:defRPr>
                      </a:pPr>
                      <a:r>
                        <a:t>8. Composite Decking Market Size by Application (2019-2032)</a:t>
                      </a:r>
                    </a:p>
                  </a:txBody>
                  <a:tcPr>
                    <a:noFill/>
                    <a:lnL>
                      <a:noFill/>
                    </a:lnL>
                    <a:lnR>
                      <a:noFill/>
                    </a:lnR>
                    <a:lnT>
                      <a:noFill/>
                    </a:lnT>
                    <a:lnB>
                      <a:noFill/>
                    </a:lnB>
                  </a:tcPr>
                </a:tc>
                <a:tc>
                  <a:txBody>
                    <a:bodyPr/>
                    <a:lstStyle/>
                    <a:p>
                      <a:pPr>
                        <a:defRPr sz="1100" b="0">
                          <a:solidFill>
                            <a:srgbClr val="000000"/>
                          </a:solidFill>
                          <a:latin typeface="Pooppins"/>
                        </a:defRPr>
                      </a:pPr>
                      <a:r>
                        <a:t>          12.1. North America (By Material, By Type, By Application, By Decking Profile, By Price Range,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8.1. Residential</a:t>
                      </a:r>
                    </a:p>
                  </a:txBody>
                  <a:tcPr>
                    <a:noFill/>
                    <a:lnL>
                      <a:noFill/>
                    </a:lnL>
                    <a:lnR>
                      <a:noFill/>
                    </a:lnR>
                    <a:lnT>
                      <a:noFill/>
                    </a:lnT>
                    <a:lnB>
                      <a:noFill/>
                    </a:lnB>
                  </a:tcPr>
                </a:tc>
                <a:tc>
                  <a:txBody>
                    <a:bodyPr/>
                    <a:lstStyle/>
                    <a:p>
                      <a:pPr>
                        <a:defRPr sz="1100" b="0">
                          <a:solidFill>
                            <a:srgbClr val="000000"/>
                          </a:solidFill>
                          <a:latin typeface="Pooppins"/>
                        </a:defRPr>
                      </a:pPr>
                      <a:r>
                        <a:t>                    12.1.1. US</a:t>
                      </a:r>
                    </a:p>
                  </a:txBody>
                  <a:tcPr>
                    <a:noFill/>
                    <a:lnL>
                      <a:noFill/>
                    </a:lnL>
                    <a:lnR>
                      <a:noFill/>
                    </a:lnR>
                    <a:lnT>
                      <a:noFill/>
                    </a:lnT>
                    <a:lnB>
                      <a:noFill/>
                    </a:lnB>
                  </a:tcPr>
                </a:tc>
              </a:tr>
              <a:tr h="349632">
                <a:tc>
                  <a:txBody>
                    <a:bodyPr/>
                    <a:lstStyle/>
                    <a:p>
                      <a:pPr>
                        <a:defRPr sz="1100" b="0">
                          <a:solidFill>
                            <a:srgbClr val="000000"/>
                          </a:solidFill>
                          <a:latin typeface="Pooppins"/>
                        </a:defRPr>
                      </a:pPr>
                      <a:r>
                        <a:t>          8.2. Non-Residential</a:t>
                      </a:r>
                    </a:p>
                  </a:txBody>
                  <a:tcPr>
                    <a:noFill/>
                    <a:lnL>
                      <a:noFill/>
                    </a:lnL>
                    <a:lnR>
                      <a:noFill/>
                    </a:lnR>
                    <a:lnT>
                      <a:noFill/>
                    </a:lnT>
                    <a:lnB>
                      <a:noFill/>
                    </a:lnB>
                  </a:tcPr>
                </a:tc>
                <a:tc>
                  <a:txBody>
                    <a:bodyPr/>
                    <a:lstStyle/>
                    <a:p>
                      <a:pPr>
                        <a:defRPr sz="1100" b="0">
                          <a:solidFill>
                            <a:srgbClr val="000000"/>
                          </a:solidFill>
                          <a:latin typeface="Pooppins"/>
                        </a:defRPr>
                      </a:pPr>
                      <a:r>
                        <a:t>                    12.1.2. Canada</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12.2. Europe (By Material, By Type, By Application, By Decking Profile, By Price Range, By Distribution Channel)</a:t>
                      </a:r>
                    </a:p>
                  </a:txBody>
                  <a:tcPr>
                    <a:noFill/>
                    <a:lnL>
                      <a:noFill/>
                    </a:lnL>
                    <a:lnR>
                      <a:noFill/>
                    </a:lnR>
                    <a:lnT>
                      <a:noFill/>
                    </a:lnT>
                    <a:lnB>
                      <a:noFill/>
                    </a:lnB>
                  </a:tcPr>
                </a:tc>
                <a:tc>
                  <a:txBody>
                    <a:bodyPr/>
                    <a:lstStyle/>
                    <a:p>
                      <a:pPr>
                        <a:defRPr sz="1100" b="0">
                          <a:solidFill>
                            <a:srgbClr val="000000"/>
                          </a:solidFill>
                          <a:latin typeface="Pooppins"/>
                        </a:defRPr>
                      </a:pPr>
                      <a:r>
                        <a:t>          12.5. Middle East &amp; Africa (By Material, By Type, By Application, By Decking Profile, By Price Range, By Distribution Channel)</a:t>
                      </a:r>
                    </a:p>
                  </a:txBody>
                  <a:tcPr>
                    <a:noFill/>
                    <a:lnL>
                      <a:noFill/>
                    </a:lnL>
                    <a:lnR>
                      <a:noFill/>
                    </a:lnR>
                    <a:lnT>
                      <a:noFill/>
                    </a:lnT>
                    <a:lnB>
                      <a:noFill/>
                    </a:lnB>
                  </a:tcPr>
                </a:tc>
              </a:tr>
              <a:tr h="349623">
                <a:tc>
                  <a:txBody>
                    <a:bodyPr/>
                    <a:lstStyle/>
                    <a:p>
                      <a:pPr>
                        <a:defRPr sz="1100" b="0">
                          <a:solidFill>
                            <a:srgbClr val="000000"/>
                          </a:solidFill>
                          <a:latin typeface="Pooppins"/>
                        </a:defRPr>
                      </a:pPr>
                      <a:r>
                        <a:t>                    12.2.1. UK</a:t>
                      </a:r>
                    </a:p>
                  </a:txBody>
                  <a:tcPr>
                    <a:noFill/>
                    <a:lnL>
                      <a:noFill/>
                    </a:lnL>
                    <a:lnR>
                      <a:noFill/>
                    </a:lnR>
                    <a:lnT>
                      <a:noFill/>
                    </a:lnT>
                    <a:lnB>
                      <a:noFill/>
                    </a:lnB>
                  </a:tcPr>
                </a:tc>
                <a:tc>
                  <a:txBody>
                    <a:bodyPr/>
                    <a:lstStyle/>
                    <a:p>
                      <a:pPr>
                        <a:defRPr sz="1100" b="0">
                          <a:solidFill>
                            <a:srgbClr val="000000"/>
                          </a:solidFill>
                          <a:latin typeface="Pooppins"/>
                        </a:defRPr>
                      </a:pPr>
                      <a:r>
                        <a:t>                    12.5.1.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12.2.2. Germany</a:t>
                      </a:r>
                    </a:p>
                  </a:txBody>
                  <a:tcPr>
                    <a:noFill/>
                    <a:lnL>
                      <a:noFill/>
                    </a:lnL>
                    <a:lnR>
                      <a:noFill/>
                    </a:lnR>
                    <a:lnT>
                      <a:noFill/>
                    </a:lnT>
                    <a:lnB>
                      <a:noFill/>
                    </a:lnB>
                  </a:tcPr>
                </a:tc>
                <a:tc>
                  <a:txBody>
                    <a:bodyPr/>
                    <a:lstStyle/>
                    <a:p>
                      <a:pPr>
                        <a:defRPr sz="1100" b="0">
                          <a:solidFill>
                            <a:srgbClr val="000000"/>
                          </a:solidFill>
                          <a:latin typeface="Pooppins"/>
                        </a:defRPr>
                      </a:pPr>
                      <a:r>
                        <a:t>                    12.5.2.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12.2.3. Spain</a:t>
                      </a:r>
                    </a:p>
                  </a:txBody>
                  <a:tcPr>
                    <a:noFill/>
                    <a:lnL>
                      <a:noFill/>
                    </a:lnL>
                    <a:lnR>
                      <a:noFill/>
                    </a:lnR>
                    <a:lnT>
                      <a:noFill/>
                    </a:lnT>
                    <a:lnB>
                      <a:noFill/>
                    </a:lnB>
                  </a:tcPr>
                </a:tc>
                <a:tc>
                  <a:txBody>
                    <a:bodyPr/>
                    <a:lstStyle/>
                    <a:p>
                      <a:pPr>
                        <a:defRPr sz="1100" b="0">
                          <a:solidFill>
                            <a:srgbClr val="000000"/>
                          </a:solidFill>
                          <a:latin typeface="Pooppins"/>
                        </a:defRPr>
                      </a:pPr>
                      <a:r>
                        <a:t>                    12.5.3.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12.2.4. France</a:t>
                      </a:r>
                    </a:p>
                  </a:txBody>
                  <a:tcPr>
                    <a:noFill/>
                    <a:lnL>
                      <a:noFill/>
                    </a:lnL>
                    <a:lnR>
                      <a:noFill/>
                    </a:lnR>
                    <a:lnT>
                      <a:noFill/>
                    </a:lnT>
                    <a:lnB>
                      <a:noFill/>
                    </a:lnB>
                  </a:tcPr>
                </a:tc>
                <a:tc>
                  <a:txBody>
                    <a:bodyPr/>
                    <a:lstStyle/>
                    <a:p>
                      <a:pPr>
                        <a:defRPr sz="1100" b="1">
                          <a:solidFill>
                            <a:srgbClr val="7030A0"/>
                          </a:solidFill>
                          <a:latin typeface="Pooppins"/>
                        </a:defRPr>
                      </a:pPr>
                      <a:r>
                        <a:t>13.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12.2.5. Italy</a:t>
                      </a:r>
                    </a:p>
                  </a:txBody>
                  <a:tcPr>
                    <a:noFill/>
                    <a:lnL>
                      <a:noFill/>
                    </a:lnL>
                    <a:lnR>
                      <a:noFill/>
                    </a:lnR>
                    <a:lnT>
                      <a:noFill/>
                    </a:lnT>
                    <a:lnB>
                      <a:noFill/>
                    </a:lnB>
                  </a:tcPr>
                </a:tc>
                <a:tc>
                  <a:txBody>
                    <a:bodyPr/>
                    <a:lstStyle/>
                    <a:p>
                      <a:pPr>
                        <a:defRPr sz="1100" b="0">
                          <a:solidFill>
                            <a:srgbClr val="000000"/>
                          </a:solidFill>
                          <a:latin typeface="Pooppins"/>
                        </a:defRPr>
                      </a:pPr>
                      <a:r>
                        <a:t>          13.1.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12.2.6. Rest of Europe</a:t>
                      </a:r>
                    </a:p>
                  </a:txBody>
                  <a:tcPr>
                    <a:noFill/>
                    <a:lnL>
                      <a:noFill/>
                    </a:lnL>
                    <a:lnR>
                      <a:noFill/>
                    </a:lnR>
                    <a:lnT>
                      <a:noFill/>
                    </a:lnT>
                    <a:lnB>
                      <a:noFill/>
                    </a:lnB>
                  </a:tcPr>
                </a:tc>
                <a:tc>
                  <a:txBody>
                    <a:bodyPr/>
                    <a:lstStyle/>
                    <a:p>
                      <a:pPr>
                        <a:defRPr sz="1100" b="0">
                          <a:solidFill>
                            <a:srgbClr val="000000"/>
                          </a:solidFill>
                          <a:latin typeface="Pooppins"/>
                        </a:defRPr>
                      </a:pPr>
                      <a:r>
                        <a:t>          13.2.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12.3. Asia-Pacific (By Material, By Type, By Application, By Decking Profile, By Price Range, By Distribution Channel)</a:t>
                      </a:r>
                    </a:p>
                  </a:txBody>
                  <a:tcPr>
                    <a:noFill/>
                    <a:lnL>
                      <a:noFill/>
                    </a:lnL>
                    <a:lnR>
                      <a:noFill/>
                    </a:lnR>
                    <a:lnT>
                      <a:noFill/>
                    </a:lnT>
                    <a:lnB>
                      <a:noFill/>
                    </a:lnB>
                  </a:tcPr>
                </a:tc>
                <a:tc>
                  <a:txBody>
                    <a:bodyPr/>
                    <a:lstStyle/>
                    <a:p>
                      <a:pPr>
                        <a:defRPr sz="1100" b="0">
                          <a:solidFill>
                            <a:srgbClr val="000000"/>
                          </a:solidFill>
                          <a:latin typeface="Pooppins"/>
                        </a:defRPr>
                      </a:pPr>
                      <a:r>
                        <a:t>          13.3.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12.3.1. China</a:t>
                      </a:r>
                    </a:p>
                  </a:txBody>
                  <a:tcPr>
                    <a:noFill/>
                    <a:lnL>
                      <a:noFill/>
                    </a:lnL>
                    <a:lnR>
                      <a:noFill/>
                    </a:lnR>
                    <a:lnT>
                      <a:noFill/>
                    </a:lnT>
                    <a:lnB>
                      <a:noFill/>
                    </a:lnB>
                  </a:tcPr>
                </a:tc>
                <a:tc>
                  <a:txBody>
                    <a:bodyPr/>
                    <a:lstStyle/>
                    <a:p>
                      <a:pPr>
                        <a:defRPr sz="1100" b="0">
                          <a:solidFill>
                            <a:srgbClr val="000000"/>
                          </a:solidFill>
                          <a:latin typeface="Pooppins"/>
                        </a:defRPr>
                      </a:pPr>
                      <a:r>
                        <a:t>          13.4.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12.3.2. India</a:t>
                      </a:r>
                    </a:p>
                  </a:txBody>
                  <a:tcPr>
                    <a:noFill/>
                    <a:lnL>
                      <a:noFill/>
                    </a:lnL>
                    <a:lnR>
                      <a:noFill/>
                    </a:lnR>
                    <a:lnT>
                      <a:noFill/>
                    </a:lnT>
                    <a:lnB>
                      <a:noFill/>
                    </a:lnB>
                  </a:tcPr>
                </a:tc>
                <a:tc>
                  <a:txBody>
                    <a:bodyPr/>
                    <a:lstStyle/>
                    <a:p>
                      <a:pPr>
                        <a:defRPr sz="1100" b="0">
                          <a:solidFill>
                            <a:srgbClr val="000000"/>
                          </a:solidFill>
                          <a:latin typeface="Pooppins"/>
                        </a:defRPr>
                      </a:pPr>
                      <a:r>
                        <a:t>          13.5.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12.3.3. Japan</a:t>
                      </a:r>
                    </a:p>
                  </a:txBody>
                  <a:tcPr>
                    <a:noFill/>
                    <a:lnL>
                      <a:noFill/>
                    </a:lnL>
                    <a:lnR>
                      <a:noFill/>
                    </a:lnR>
                    <a:lnT>
                      <a:noFill/>
                    </a:lnT>
                    <a:lnB>
                      <a:noFill/>
                    </a:lnB>
                  </a:tcPr>
                </a:tc>
                <a:tc>
                  <a:txBody>
                    <a:bodyPr/>
                    <a:lstStyle/>
                    <a:p>
                      <a:pPr>
                        <a:defRPr sz="1100" b="1">
                          <a:solidFill>
                            <a:srgbClr val="7030A0"/>
                          </a:solidFill>
                          <a:latin typeface="Pooppins"/>
                        </a:defRPr>
                      </a:pPr>
                      <a:r>
                        <a:t>14.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12.3.4. South Korea</a:t>
                      </a:r>
                    </a:p>
                  </a:txBody>
                  <a:tcPr>
                    <a:noFill/>
                    <a:lnL>
                      <a:noFill/>
                    </a:lnL>
                    <a:lnR>
                      <a:noFill/>
                    </a:lnR>
                    <a:lnT>
                      <a:noFill/>
                    </a:lnT>
                    <a:lnB>
                      <a:noFill/>
                    </a:lnB>
                  </a:tcPr>
                </a:tc>
                <a:tc>
                  <a:txBody>
                    <a:bodyPr/>
                    <a:lstStyle/>
                    <a:p>
                      <a:pPr>
                        <a:defRPr sz="1100" b="0">
                          <a:solidFill>
                            <a:srgbClr val="000000"/>
                          </a:solidFill>
                          <a:latin typeface="Pooppins"/>
                        </a:defRPr>
                      </a:pPr>
                      <a:r>
                        <a:t>          14.1. Trex Company, Inc.</a:t>
                      </a:r>
                    </a:p>
                  </a:txBody>
                  <a:tcPr>
                    <a:noFill/>
                    <a:lnL>
                      <a:noFill/>
                    </a:lnL>
                    <a:lnR>
                      <a:noFill/>
                    </a:lnR>
                    <a:lnT>
                      <a:noFill/>
                    </a:lnT>
                    <a:lnB>
                      <a:noFill/>
                    </a:lnB>
                  </a:tcPr>
                </a:tc>
              </a:tr>
              <a:tr h="349623">
                <a:tc>
                  <a:txBody>
                    <a:bodyPr/>
                    <a:lstStyle/>
                    <a:p>
                      <a:pPr>
                        <a:defRPr sz="1100" b="0">
                          <a:solidFill>
                            <a:srgbClr val="000000"/>
                          </a:solidFill>
                          <a:latin typeface="Pooppins"/>
                        </a:defRPr>
                      </a:pPr>
                      <a:r>
                        <a:t>                    12.3.5. Rest of Asia Pacific</a:t>
                      </a:r>
                    </a:p>
                  </a:txBody>
                  <a:tcPr>
                    <a:noFill/>
                    <a:lnL>
                      <a:noFill/>
                    </a:lnL>
                    <a:lnR>
                      <a:noFill/>
                    </a:lnR>
                    <a:lnT>
                      <a:noFill/>
                    </a:lnT>
                    <a:lnB>
                      <a:noFill/>
                    </a:lnB>
                  </a:tcPr>
                </a:tc>
                <a:tc>
                  <a:txBody>
                    <a:bodyPr/>
                    <a:lstStyle/>
                    <a:p>
                      <a:pPr>
                        <a:defRPr sz="1100" b="0">
                          <a:solidFill>
                            <a:srgbClr val="000000"/>
                          </a:solidFill>
                          <a:latin typeface="Pooppins"/>
                        </a:defRPr>
                      </a:pPr>
                      <a:r>
                        <a:t>                    14.1.1.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12.4. Latin America (By Material, By Type, By Application, By Decking Profile, By Price Range, By Distribution Channel)</a:t>
                      </a:r>
                    </a:p>
                  </a:txBody>
                  <a:tcPr>
                    <a:noFill/>
                    <a:lnL>
                      <a:noFill/>
                    </a:lnL>
                    <a:lnR>
                      <a:noFill/>
                    </a:lnR>
                    <a:lnT>
                      <a:noFill/>
                    </a:lnT>
                    <a:lnB>
                      <a:noFill/>
                    </a:lnB>
                  </a:tcPr>
                </a:tc>
                <a:tc>
                  <a:txBody>
                    <a:bodyPr/>
                    <a:lstStyle/>
                    <a:p>
                      <a:pPr>
                        <a:defRPr sz="1100" b="0">
                          <a:solidFill>
                            <a:srgbClr val="000000"/>
                          </a:solidFill>
                          <a:latin typeface="Pooppins"/>
                        </a:defRPr>
                      </a:pPr>
                      <a:r>
                        <a:t>                    14.1.2.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12.4.1. Brazil</a:t>
                      </a:r>
                    </a:p>
                  </a:txBody>
                  <a:tcPr>
                    <a:noFill/>
                    <a:lnL>
                      <a:noFill/>
                    </a:lnL>
                    <a:lnR>
                      <a:noFill/>
                    </a:lnR>
                    <a:lnT>
                      <a:noFill/>
                    </a:lnT>
                    <a:lnB>
                      <a:noFill/>
                    </a:lnB>
                  </a:tcPr>
                </a:tc>
                <a:tc>
                  <a:txBody>
                    <a:bodyPr/>
                    <a:lstStyle/>
                    <a:p>
                      <a:pPr>
                        <a:defRPr sz="1100" b="0">
                          <a:solidFill>
                            <a:srgbClr val="000000"/>
                          </a:solidFill>
                          <a:latin typeface="Pooppins"/>
                        </a:defRPr>
                      </a:pPr>
                      <a:r>
                        <a:t>                    14.1.3.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12.4.2. Mexico</a:t>
                      </a:r>
                    </a:p>
                  </a:txBody>
                  <a:tcPr>
                    <a:noFill/>
                    <a:lnL>
                      <a:noFill/>
                    </a:lnL>
                    <a:lnR>
                      <a:noFill/>
                    </a:lnR>
                    <a:lnT>
                      <a:noFill/>
                    </a:lnT>
                    <a:lnB>
                      <a:noFill/>
                    </a:lnB>
                  </a:tcPr>
                </a:tc>
                <a:tc>
                  <a:txBody>
                    <a:bodyPr/>
                    <a:lstStyle/>
                    <a:p>
                      <a:pPr>
                        <a:defRPr sz="1100" b="0">
                          <a:solidFill>
                            <a:srgbClr val="000000"/>
                          </a:solidFill>
                          <a:latin typeface="Pooppins"/>
                        </a:defRPr>
                      </a:pPr>
                      <a:r>
                        <a:t>                    14.1.4. Key Developments</a:t>
                      </a:r>
                    </a:p>
                  </a:txBody>
                  <a:tcPr>
                    <a:noFill/>
                    <a:lnL>
                      <a:noFill/>
                    </a:lnL>
                    <a:lnR>
                      <a:noFill/>
                    </a:lnR>
                    <a:lnT>
                      <a:noFill/>
                    </a:lnT>
                    <a:lnB>
                      <a:noFill/>
                    </a:lnB>
                  </a:tcPr>
                </a:tc>
              </a:tr>
              <a:tr h="349632">
                <a:tc>
                  <a:txBody>
                    <a:bodyPr/>
                    <a:lstStyle/>
                    <a:p>
                      <a:pPr>
                        <a:defRPr sz="1100" b="0">
                          <a:solidFill>
                            <a:srgbClr val="000000"/>
                          </a:solidFill>
                          <a:latin typeface="Pooppins"/>
                        </a:defRPr>
                      </a:pPr>
                      <a:r>
                        <a:t>                    12.4.3.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14.2. The AZEK Company Inc. (TimberTech brand)</a:t>
                      </a:r>
                    </a:p>
                  </a:txBody>
                  <a:tcPr>
                    <a:noFill/>
                    <a:lnL>
                      <a:noFill/>
                    </a:lnL>
                    <a:lnR>
                      <a:noFill/>
                    </a:lnR>
                    <a:lnT>
                      <a:noFill/>
                    </a:lnT>
                    <a:lnB>
                      <a:noFill/>
                    </a:lnB>
                  </a:tcPr>
                </a:tc>
                <a:tc>
                  <a:txBody>
                    <a:bodyPr/>
                    <a:lstStyle/>
                    <a:p>
                      <a:pPr>
                        <a:defRPr sz="1100" b="0">
                          <a:solidFill>
                            <a:srgbClr val="000000"/>
                          </a:solidFill>
                          <a:latin typeface="Pooppins"/>
                        </a:defRPr>
                      </a:pPr>
                      <a:r>
                        <a:t>          14.19. Cardinal Building Products</a:t>
                      </a:r>
                    </a:p>
                  </a:txBody>
                  <a:tcPr>
                    <a:noFill/>
                    <a:lnL>
                      <a:noFill/>
                    </a:lnL>
                    <a:lnR>
                      <a:noFill/>
                    </a:lnR>
                    <a:lnT>
                      <a:noFill/>
                    </a:lnT>
                    <a:lnB>
                      <a:noFill/>
                    </a:lnB>
                  </a:tcPr>
                </a:tc>
              </a:tr>
              <a:tr h="349623">
                <a:tc>
                  <a:txBody>
                    <a:bodyPr/>
                    <a:lstStyle/>
                    <a:p>
                      <a:pPr>
                        <a:defRPr sz="1100" b="0">
                          <a:solidFill>
                            <a:srgbClr val="000000"/>
                          </a:solidFill>
                          <a:latin typeface="Pooppins"/>
                        </a:defRPr>
                      </a:pPr>
                      <a:r>
                        <a:t>          14.3. Fiberon (Fortune Brands Innovations)</a:t>
                      </a:r>
                    </a:p>
                  </a:txBody>
                  <a:tcPr>
                    <a:noFill/>
                    <a:lnL>
                      <a:noFill/>
                    </a:lnL>
                    <a:lnR>
                      <a:noFill/>
                    </a:lnR>
                    <a:lnT>
                      <a:noFill/>
                    </a:lnT>
                    <a:lnB>
                      <a:noFill/>
                    </a:lnB>
                  </a:tcPr>
                </a:tc>
                <a:tc>
                  <a:txBody>
                    <a:bodyPr/>
                    <a:lstStyle/>
                    <a:p>
                      <a:pPr>
                        <a:defRPr sz="1100" b="0">
                          <a:solidFill>
                            <a:srgbClr val="000000"/>
                          </a:solidFill>
                          <a:latin typeface="Pooppins"/>
                        </a:defRPr>
                      </a:pPr>
                      <a:r>
                        <a:t>          14.20. Green Bay Decking</a:t>
                      </a:r>
                    </a:p>
                  </a:txBody>
                  <a:tcPr>
                    <a:noFill/>
                    <a:lnL>
                      <a:noFill/>
                    </a:lnL>
                    <a:lnR>
                      <a:noFill/>
                    </a:lnR>
                    <a:lnT>
                      <a:noFill/>
                    </a:lnT>
                    <a:lnB>
                      <a:noFill/>
                    </a:lnB>
                  </a:tcPr>
                </a:tc>
              </a:tr>
              <a:tr h="349623">
                <a:tc>
                  <a:txBody>
                    <a:bodyPr/>
                    <a:lstStyle/>
                    <a:p>
                      <a:pPr>
                        <a:defRPr sz="1100" b="0">
                          <a:solidFill>
                            <a:srgbClr val="000000"/>
                          </a:solidFill>
                          <a:latin typeface="Pooppins"/>
                        </a:defRPr>
                      </a:pPr>
                      <a:r>
                        <a:t>          14.4. MoistureShield (Oldcastle APG / CRH)</a:t>
                      </a:r>
                    </a:p>
                  </a:txBody>
                  <a:tcPr>
                    <a:noFill/>
                    <a:lnL>
                      <a:noFill/>
                    </a:lnL>
                    <a:lnR>
                      <a:noFill/>
                    </a:lnR>
                    <a:lnT>
                      <a:noFill/>
                    </a:lnT>
                    <a:lnB>
                      <a:noFill/>
                    </a:lnB>
                  </a:tcPr>
                </a:tc>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r>
              <a:tr h="349623">
                <a:tc>
                  <a:txBody>
                    <a:bodyPr/>
                    <a:lstStyle/>
                    <a:p>
                      <a:pPr>
                        <a:defRPr sz="1100" b="0">
                          <a:solidFill>
                            <a:srgbClr val="000000"/>
                          </a:solidFill>
                          <a:latin typeface="Pooppins"/>
                        </a:defRPr>
                      </a:pPr>
                      <a:r>
                        <a:t>          14.5. Deckorators (UFP Industries)</a:t>
                      </a:r>
                    </a:p>
                  </a:txBody>
                  <a:tcPr>
                    <a:noFill/>
                    <a:lnL>
                      <a:noFill/>
                    </a:lnL>
                    <a:lnR>
                      <a:noFill/>
                    </a:lnR>
                    <a:lnT>
                      <a:noFill/>
                    </a:lnT>
                    <a:lnB>
                      <a:noFill/>
                    </a:lnB>
                  </a:tcPr>
                </a:tc>
                <a:tc>
                  <a:txBody>
                    <a:bodyPr/>
                    <a:lstStyle/>
                    <a:p>
                      <a:pPr>
                        <a:defRPr sz="1100" b="1">
                          <a:solidFill>
                            <a:srgbClr val="7030A0"/>
                          </a:solidFill>
                          <a:latin typeface="Pooppins"/>
                        </a:defRPr>
                      </a:pPr>
                      <a:r>
                        <a:t>15. Conclusion &amp; Recommendation</a:t>
                      </a:r>
                    </a:p>
                  </a:txBody>
                  <a:tcPr>
                    <a:noFill/>
                    <a:lnL>
                      <a:noFill/>
                    </a:lnL>
                    <a:lnR>
                      <a:noFill/>
                    </a:lnR>
                    <a:lnT>
                      <a:noFill/>
                    </a:lnT>
                    <a:lnB>
                      <a:noFill/>
                    </a:lnB>
                  </a:tcPr>
                </a:tc>
              </a:tr>
              <a:tr h="349623">
                <a:tc>
                  <a:txBody>
                    <a:bodyPr/>
                    <a:lstStyle/>
                    <a:p>
                      <a:pPr>
                        <a:defRPr sz="1100" b="0">
                          <a:solidFill>
                            <a:srgbClr val="000000"/>
                          </a:solidFill>
                          <a:latin typeface="Pooppins"/>
                        </a:defRPr>
                      </a:pPr>
                      <a:r>
                        <a:t>          14.6. DuraLife Decking (Barrette Outdoor Living)</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14.7. Cali-Bamboo (Cali Floors)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14.8. NewTechWood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14.9. Lumberock Technologies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14.10. Millboard Ltd</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14.11. Ecodek (Epwin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14.12. Envision Outdoor Living (Envision Building Products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14.13. UPM Biocomposites (UPM Group)</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14.14. Zuri Premium Decking (Royal Building Products)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14.15. Fortress Building Products</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14.16. NeoTimber</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14.17. Envirobuild</a:t>
                      </a:r>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pPr>
                        <a:defRPr sz="1100" b="0">
                          <a:solidFill>
                            <a:srgbClr val="000000"/>
                          </a:solidFill>
                          <a:latin typeface="Pooppins"/>
                        </a:defRPr>
                      </a:pPr>
                      <a:r>
                        <a:t>          14.18. APR Composites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COMPOSITE DECKING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14262</TotalTime>
  <Words>2434</Words>
  <Application>Microsoft Office PowerPoint</Application>
  <PresentationFormat>Widescreen</PresentationFormat>
  <Paragraphs>492</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122</cp:revision>
  <dcterms:created xsi:type="dcterms:W3CDTF">2024-08-12T13:13:25Z</dcterms:created>
  <dcterms:modified xsi:type="dcterms:W3CDTF">2025-09-18T06:21:17Z</dcterms:modified>
</cp:coreProperties>
</file>